
<file path=[Content_Types].xml><?xml version="1.0" encoding="utf-8"?>
<Types xmlns="http://schemas.openxmlformats.org/package/2006/content-types">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8" r:id="rId2"/>
    <p:sldId id="259" r:id="rId3"/>
  </p:sldIdLst>
  <p:sldSz cx="6858000" cy="9144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C6FA"/>
    <a:srgbClr val="CC00FF"/>
    <a:srgbClr val="DCAEF8"/>
    <a:srgbClr val="007FD6"/>
    <a:srgbClr val="CCECFF"/>
    <a:srgbClr val="CCFFCC"/>
    <a:srgbClr val="99FF99"/>
    <a:srgbClr val="CCFFFF"/>
    <a:srgbClr val="FF0066"/>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542" y="60"/>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0"/>
            <a:ext cx="2949787" cy="496967"/>
          </a:xfrm>
          <a:prstGeom prst="rect">
            <a:avLst/>
          </a:prstGeom>
        </p:spPr>
        <p:txBody>
          <a:bodyPr vert="horz" lIns="92229" tIns="46115" rIns="92229" bIns="46115" rtlCol="0"/>
          <a:lstStyle>
            <a:lvl1pPr algn="l">
              <a:defRPr sz="1200"/>
            </a:lvl1pPr>
          </a:lstStyle>
          <a:p>
            <a:endParaRPr kumimoji="1" lang="ja-JP" altLang="en-US"/>
          </a:p>
        </p:txBody>
      </p:sp>
      <p:sp>
        <p:nvSpPr>
          <p:cNvPr id="3" name="日付プレースホルダ 2"/>
          <p:cNvSpPr>
            <a:spLocks noGrp="1"/>
          </p:cNvSpPr>
          <p:nvPr>
            <p:ph type="dt" idx="1"/>
          </p:nvPr>
        </p:nvSpPr>
        <p:spPr>
          <a:xfrm>
            <a:off x="3855839" y="0"/>
            <a:ext cx="2949787" cy="496967"/>
          </a:xfrm>
          <a:prstGeom prst="rect">
            <a:avLst/>
          </a:prstGeom>
        </p:spPr>
        <p:txBody>
          <a:bodyPr vert="horz" lIns="92229" tIns="46115" rIns="92229" bIns="46115" rtlCol="0"/>
          <a:lstStyle>
            <a:lvl1pPr algn="r">
              <a:defRPr sz="1200"/>
            </a:lvl1pPr>
          </a:lstStyle>
          <a:p>
            <a:fld id="{728EE83B-E063-4B5C-924D-1BF6277021DE}" type="datetimeFigureOut">
              <a:rPr kumimoji="1" lang="ja-JP" altLang="en-US" smtClean="0"/>
              <a:pPr/>
              <a:t>2024/6/10</a:t>
            </a:fld>
            <a:endParaRPr kumimoji="1" lang="ja-JP" altLang="en-US"/>
          </a:p>
        </p:txBody>
      </p:sp>
      <p:sp>
        <p:nvSpPr>
          <p:cNvPr id="4" name="スライド イメージ プレースホルダ 3"/>
          <p:cNvSpPr>
            <a:spLocks noGrp="1" noRot="1" noChangeAspect="1"/>
          </p:cNvSpPr>
          <p:nvPr>
            <p:ph type="sldImg" idx="2"/>
          </p:nvPr>
        </p:nvSpPr>
        <p:spPr>
          <a:xfrm>
            <a:off x="2005013" y="744538"/>
            <a:ext cx="2797175" cy="3729037"/>
          </a:xfrm>
          <a:prstGeom prst="rect">
            <a:avLst/>
          </a:prstGeom>
          <a:noFill/>
          <a:ln w="12700">
            <a:solidFill>
              <a:prstClr val="black"/>
            </a:solidFill>
          </a:ln>
        </p:spPr>
        <p:txBody>
          <a:bodyPr vert="horz" lIns="92229" tIns="46115" rIns="92229" bIns="46115" rtlCol="0" anchor="ctr"/>
          <a:lstStyle/>
          <a:p>
            <a:endParaRPr lang="ja-JP" altLang="en-US"/>
          </a:p>
        </p:txBody>
      </p:sp>
      <p:sp>
        <p:nvSpPr>
          <p:cNvPr id="5" name="ノート プレースホルダ 4"/>
          <p:cNvSpPr>
            <a:spLocks noGrp="1"/>
          </p:cNvSpPr>
          <p:nvPr>
            <p:ph type="body" sz="quarter" idx="3"/>
          </p:nvPr>
        </p:nvSpPr>
        <p:spPr>
          <a:xfrm>
            <a:off x="680721" y="4721188"/>
            <a:ext cx="5445760" cy="4472702"/>
          </a:xfrm>
          <a:prstGeom prst="rect">
            <a:avLst/>
          </a:prstGeom>
        </p:spPr>
        <p:txBody>
          <a:bodyPr vert="horz" lIns="92229" tIns="46115" rIns="92229" bIns="46115"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2" y="9440646"/>
            <a:ext cx="2949787" cy="496967"/>
          </a:xfrm>
          <a:prstGeom prst="rect">
            <a:avLst/>
          </a:prstGeom>
        </p:spPr>
        <p:txBody>
          <a:bodyPr vert="horz" lIns="92229" tIns="46115" rIns="92229" bIns="46115"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5839" y="9440646"/>
            <a:ext cx="2949787" cy="496967"/>
          </a:xfrm>
          <a:prstGeom prst="rect">
            <a:avLst/>
          </a:prstGeom>
        </p:spPr>
        <p:txBody>
          <a:bodyPr vert="horz" lIns="92229" tIns="46115" rIns="92229" bIns="46115" rtlCol="0" anchor="b"/>
          <a:lstStyle>
            <a:lvl1pPr algn="r">
              <a:defRPr sz="1200"/>
            </a:lvl1pPr>
          </a:lstStyle>
          <a:p>
            <a:fld id="{0568D187-779F-4979-8C21-3D68F9AAF259}" type="slidenum">
              <a:rPr kumimoji="1" lang="ja-JP" altLang="en-US" smtClean="0"/>
              <a:pPr/>
              <a:t>‹#›</a:t>
            </a:fld>
            <a:endParaRPr kumimoji="1" lang="ja-JP" altLang="en-US"/>
          </a:p>
        </p:txBody>
      </p:sp>
    </p:spTree>
    <p:extLst>
      <p:ext uri="{BB962C8B-B14F-4D97-AF65-F5344CB8AC3E}">
        <p14:creationId xmlns:p14="http://schemas.microsoft.com/office/powerpoint/2010/main" val="4790463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0568D187-779F-4979-8C21-3D68F9AAF259}" type="slidenum">
              <a:rPr kumimoji="1" lang="ja-JP" altLang="en-US" smtClean="0"/>
              <a:pPr/>
              <a:t>1</a:t>
            </a:fld>
            <a:endParaRPr kumimoji="1" lang="ja-JP" altLang="en-US"/>
          </a:p>
        </p:txBody>
      </p:sp>
    </p:spTree>
    <p:extLst>
      <p:ext uri="{BB962C8B-B14F-4D97-AF65-F5344CB8AC3E}">
        <p14:creationId xmlns:p14="http://schemas.microsoft.com/office/powerpoint/2010/main" val="4204335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2024/6/10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2024/6/10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5"/>
            <a:ext cx="1543050" cy="7802033"/>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342900" y="366185"/>
            <a:ext cx="4514850" cy="7802033"/>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2024/6/10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2024/6/10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2024/6/10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2024/6/10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pPr/>
              <a:t>2024/6/10</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pPr/>
              <a:t>2024/6/10</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pPr/>
              <a:t>2024/6/10</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2024/6/10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2024/6/10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pPr/>
              <a:t>2024/6/10</a:t>
            </a:fld>
            <a:endParaRPr kumimoji="1" lang="ja-JP" altLang="en-US"/>
          </a:p>
        </p:txBody>
      </p:sp>
      <p:sp>
        <p:nvSpPr>
          <p:cNvPr id="5" name="フッター プレースホルダ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wmf"/><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2" Type="http://schemas.openxmlformats.org/officeDocument/2006/relationships/hyperlink" Target="https://www.be-farmer.jp/farmer/employment_fund/next"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雲形吹き出し 1"/>
          <p:cNvSpPr/>
          <p:nvPr/>
        </p:nvSpPr>
        <p:spPr>
          <a:xfrm>
            <a:off x="826103" y="2940698"/>
            <a:ext cx="5832648" cy="1594491"/>
          </a:xfrm>
          <a:prstGeom prst="cloudCallout">
            <a:avLst>
              <a:gd name="adj1" fmla="val -41769"/>
              <a:gd name="adj2" fmla="val 4303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110000"/>
              </a:lnSpc>
              <a:spcAft>
                <a:spcPts val="300"/>
              </a:spcAft>
            </a:pPr>
            <a:r>
              <a:rPr lang="ja-JP" altLang="en-US" sz="1600" b="1" dirty="0">
                <a:solidFill>
                  <a:schemeClr val="tx1"/>
                </a:solidFill>
                <a:latin typeface="游ゴシック" panose="020B0400000000000000" pitchFamily="50" charset="-128"/>
                <a:ea typeface="游ゴシック" panose="020B0400000000000000" pitchFamily="50" charset="-128"/>
              </a:rPr>
              <a:t>こんなご希望はありませんか？</a:t>
            </a:r>
          </a:p>
          <a:p>
            <a:pPr>
              <a:lnSpc>
                <a:spcPct val="110000"/>
              </a:lnSpc>
            </a:pPr>
            <a:r>
              <a:rPr lang="ja-JP" altLang="en-US" sz="1600" b="1" dirty="0">
                <a:solidFill>
                  <a:schemeClr val="tx1"/>
                </a:solidFill>
                <a:latin typeface="游ゴシック" panose="020B0400000000000000" pitchFamily="50" charset="-128"/>
                <a:ea typeface="游ゴシック" panose="020B0400000000000000" pitchFamily="50" charset="-128"/>
              </a:rPr>
              <a:t>　　・次の経営者を育てたい！</a:t>
            </a:r>
          </a:p>
          <a:p>
            <a:pPr>
              <a:lnSpc>
                <a:spcPct val="110000"/>
              </a:lnSpc>
            </a:pPr>
            <a:r>
              <a:rPr lang="ja-JP" altLang="en-US" sz="1600" b="1" dirty="0">
                <a:solidFill>
                  <a:schemeClr val="tx1"/>
                </a:solidFill>
                <a:latin typeface="游ゴシック" panose="020B0400000000000000" pitchFamily="50" charset="-128"/>
                <a:ea typeface="游ゴシック" panose="020B0400000000000000" pitchFamily="50" charset="-128"/>
              </a:rPr>
              <a:t>　　・新しい部門を立ち上げたい！</a:t>
            </a:r>
          </a:p>
          <a:p>
            <a:pPr>
              <a:lnSpc>
                <a:spcPct val="110000"/>
              </a:lnSpc>
            </a:pPr>
            <a:r>
              <a:rPr lang="ja-JP" altLang="en-US" sz="1600" b="1" dirty="0">
                <a:solidFill>
                  <a:schemeClr val="tx1"/>
                </a:solidFill>
                <a:latin typeface="游ゴシック" panose="020B0400000000000000" pitchFamily="50" charset="-128"/>
                <a:ea typeface="游ゴシック" panose="020B0400000000000000" pitchFamily="50" charset="-128"/>
              </a:rPr>
              <a:t>　　・先進的な法人の経営を学びたい！</a:t>
            </a:r>
          </a:p>
        </p:txBody>
      </p:sp>
      <p:sp>
        <p:nvSpPr>
          <p:cNvPr id="28" name="額縁 27"/>
          <p:cNvSpPr/>
          <p:nvPr/>
        </p:nvSpPr>
        <p:spPr>
          <a:xfrm>
            <a:off x="60159" y="7233804"/>
            <a:ext cx="6746443" cy="1839763"/>
          </a:xfrm>
          <a:prstGeom prst="bevel">
            <a:avLst>
              <a:gd name="adj" fmla="val 6453"/>
            </a:avLst>
          </a:prstGeom>
          <a:solidFill>
            <a:srgbClr val="FFFFCC"/>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tIns="216000" rtlCol="0" anchor="t"/>
          <a:lstStyle/>
          <a:p>
            <a:pPr>
              <a:lnSpc>
                <a:spcPct val="110000"/>
              </a:lnSpc>
            </a:pPr>
            <a:r>
              <a:rPr lang="ja-JP" altLang="en-US" sz="1600" dirty="0">
                <a:solidFill>
                  <a:schemeClr val="tx1"/>
                </a:solidFill>
                <a:latin typeface="游ゴシック" panose="020B0400000000000000" pitchFamily="50" charset="-128"/>
                <a:ea typeface="游ゴシック" panose="020B0400000000000000" pitchFamily="50" charset="-128"/>
              </a:rPr>
              <a:t> ① </a:t>
            </a:r>
            <a:r>
              <a:rPr kumimoji="1" lang="ja-JP" altLang="en-US" sz="1600" dirty="0">
                <a:solidFill>
                  <a:schemeClr val="tx1"/>
                </a:solidFill>
                <a:latin typeface="游ゴシック" panose="020B0400000000000000" pitchFamily="50" charset="-128"/>
                <a:ea typeface="游ゴシック" panose="020B0400000000000000" pitchFamily="50" charset="-128"/>
              </a:rPr>
              <a:t>派遣する職員等の替わりに</a:t>
            </a:r>
            <a:endParaRPr kumimoji="1" lang="en-US" altLang="ja-JP" sz="1600" dirty="0">
              <a:solidFill>
                <a:schemeClr val="tx1"/>
              </a:solidFill>
              <a:latin typeface="游ゴシック" panose="020B0400000000000000" pitchFamily="50" charset="-128"/>
              <a:ea typeface="游ゴシック" panose="020B0400000000000000" pitchFamily="50" charset="-128"/>
            </a:endParaRPr>
          </a:p>
          <a:p>
            <a:pPr>
              <a:lnSpc>
                <a:spcPct val="110000"/>
              </a:lnSpc>
              <a:spcAft>
                <a:spcPts val="600"/>
              </a:spcAft>
            </a:pPr>
            <a:r>
              <a:rPr lang="ja-JP" altLang="en-US" sz="1600" dirty="0">
                <a:solidFill>
                  <a:schemeClr val="tx1"/>
                </a:solidFill>
                <a:latin typeface="游ゴシック" panose="020B0400000000000000" pitchFamily="50" charset="-128"/>
                <a:ea typeface="游ゴシック" panose="020B0400000000000000" pitchFamily="50" charset="-128"/>
              </a:rPr>
              <a:t> 　 新たに雇用する職員の</a:t>
            </a:r>
            <a:r>
              <a:rPr lang="ja-JP" altLang="en-US" sz="1600" b="1" dirty="0">
                <a:solidFill>
                  <a:srgbClr val="FF0000"/>
                </a:solidFill>
                <a:latin typeface="游ゴシック" panose="020B0400000000000000" pitchFamily="50" charset="-128"/>
                <a:ea typeface="游ゴシック" panose="020B0400000000000000" pitchFamily="50" charset="-128"/>
              </a:rPr>
              <a:t>人件費</a:t>
            </a:r>
            <a:endParaRPr lang="en-US" altLang="ja-JP" sz="1600" b="1" dirty="0">
              <a:solidFill>
                <a:srgbClr val="FF0000"/>
              </a:solidFill>
              <a:latin typeface="游ゴシック" panose="020B0400000000000000" pitchFamily="50" charset="-128"/>
              <a:ea typeface="游ゴシック" panose="020B0400000000000000" pitchFamily="50" charset="-128"/>
            </a:endParaRPr>
          </a:p>
          <a:p>
            <a:pPr>
              <a:lnSpc>
                <a:spcPct val="110000"/>
              </a:lnSpc>
            </a:pPr>
            <a:r>
              <a:rPr lang="ja-JP" altLang="en-US" sz="1600" dirty="0">
                <a:solidFill>
                  <a:schemeClr val="tx1"/>
                </a:solidFill>
                <a:latin typeface="游ゴシック" panose="020B0400000000000000" pitchFamily="50" charset="-128"/>
                <a:ea typeface="游ゴシック" panose="020B0400000000000000" pitchFamily="50" charset="-128"/>
              </a:rPr>
              <a:t> ② 派遣する職員等の研修に伴う</a:t>
            </a:r>
            <a:endParaRPr lang="en-US" altLang="ja-JP" sz="1600" dirty="0">
              <a:solidFill>
                <a:schemeClr val="tx1"/>
              </a:solidFill>
              <a:latin typeface="游ゴシック" panose="020B0400000000000000" pitchFamily="50" charset="-128"/>
              <a:ea typeface="游ゴシック" panose="020B0400000000000000" pitchFamily="50" charset="-128"/>
            </a:endParaRPr>
          </a:p>
          <a:p>
            <a:pPr>
              <a:lnSpc>
                <a:spcPct val="110000"/>
              </a:lnSpc>
            </a:pPr>
            <a:r>
              <a:rPr lang="ja-JP" altLang="en-US" sz="1600" b="1" dirty="0">
                <a:solidFill>
                  <a:schemeClr val="tx1"/>
                </a:solidFill>
                <a:latin typeface="游ゴシック" panose="020B0400000000000000" pitchFamily="50" charset="-128"/>
                <a:ea typeface="游ゴシック" panose="020B0400000000000000" pitchFamily="50" charset="-128"/>
              </a:rPr>
              <a:t>　  </a:t>
            </a:r>
            <a:r>
              <a:rPr lang="ja-JP" altLang="en-US" sz="1600" b="1" dirty="0">
                <a:solidFill>
                  <a:srgbClr val="FF0000"/>
                </a:solidFill>
                <a:latin typeface="游ゴシック" panose="020B0400000000000000" pitchFamily="50" charset="-128"/>
                <a:ea typeface="游ゴシック" panose="020B0400000000000000" pitchFamily="50" charset="-128"/>
              </a:rPr>
              <a:t>転居費、住居費、交通費、研修負担金</a:t>
            </a:r>
            <a:endParaRPr lang="en-US" altLang="ja-JP" sz="1600" b="1" dirty="0">
              <a:solidFill>
                <a:srgbClr val="FF0000"/>
              </a:solidFill>
              <a:latin typeface="游ゴシック" panose="020B0400000000000000" pitchFamily="50" charset="-128"/>
              <a:ea typeface="游ゴシック" panose="020B0400000000000000" pitchFamily="50" charset="-128"/>
            </a:endParaRPr>
          </a:p>
        </p:txBody>
      </p:sp>
      <p:sp>
        <p:nvSpPr>
          <p:cNvPr id="30" name="右中かっこ 29"/>
          <p:cNvSpPr/>
          <p:nvPr/>
        </p:nvSpPr>
        <p:spPr>
          <a:xfrm>
            <a:off x="4165031" y="7589445"/>
            <a:ext cx="144016" cy="1214647"/>
          </a:xfrm>
          <a:prstGeom prst="rightBrace">
            <a:avLst>
              <a:gd name="adj1" fmla="val 88185"/>
              <a:gd name="adj2" fmla="val 50000"/>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p>
        </p:txBody>
      </p:sp>
      <p:sp>
        <p:nvSpPr>
          <p:cNvPr id="31" name="テキスト ボックス 30"/>
          <p:cNvSpPr txBox="1"/>
          <p:nvPr/>
        </p:nvSpPr>
        <p:spPr>
          <a:xfrm>
            <a:off x="4418062" y="7712794"/>
            <a:ext cx="2234806" cy="1142620"/>
          </a:xfrm>
          <a:prstGeom prst="rect">
            <a:avLst/>
          </a:prstGeom>
          <a:noFill/>
        </p:spPr>
        <p:txBody>
          <a:bodyPr wrap="square" rtlCol="0">
            <a:spAutoFit/>
          </a:bodyPr>
          <a:lstStyle/>
          <a:p>
            <a:pPr>
              <a:lnSpc>
                <a:spcPct val="110000"/>
              </a:lnSpc>
            </a:pPr>
            <a:r>
              <a:rPr lang="ja-JP" altLang="en-US" sz="1400" dirty="0">
                <a:solidFill>
                  <a:srgbClr val="FF0000"/>
                </a:solidFill>
                <a:effectLst>
                  <a:outerShdw blurRad="38100" dist="38100" dir="2700000" algn="tl">
                    <a:srgbClr val="000000">
                      <a:alpha val="43137"/>
                    </a:srgbClr>
                  </a:outerShdw>
                </a:effectLst>
                <a:latin typeface="HGP創英角ﾎﾟｯﾌﾟ体" pitchFamily="50" charset="-128"/>
                <a:ea typeface="HGP創英角ﾎﾟｯﾌﾟ体" pitchFamily="50" charset="-128"/>
              </a:rPr>
              <a:t>派遣元農業法人等に対し</a:t>
            </a:r>
            <a:endParaRPr lang="en-US" altLang="ja-JP" sz="1400" dirty="0">
              <a:solidFill>
                <a:srgbClr val="FF0000"/>
              </a:solidFill>
              <a:effectLst>
                <a:outerShdw blurRad="38100" dist="38100" dir="2700000" algn="tl">
                  <a:srgbClr val="000000">
                    <a:alpha val="43137"/>
                  </a:srgbClr>
                </a:outerShdw>
              </a:effectLst>
              <a:latin typeface="HGP創英角ﾎﾟｯﾌﾟ体" pitchFamily="50" charset="-128"/>
              <a:ea typeface="HGP創英角ﾎﾟｯﾌﾟ体" pitchFamily="50" charset="-128"/>
            </a:endParaRPr>
          </a:p>
          <a:p>
            <a:pPr>
              <a:lnSpc>
                <a:spcPct val="110000"/>
              </a:lnSpc>
            </a:pPr>
            <a:r>
              <a:rPr lang="ja-JP" altLang="en-US" sz="2000">
                <a:solidFill>
                  <a:srgbClr val="FF0000"/>
                </a:solidFill>
                <a:effectLst>
                  <a:outerShdw blurRad="38100" dist="38100" dir="2700000" algn="tl">
                    <a:srgbClr val="000000">
                      <a:alpha val="43137"/>
                    </a:srgbClr>
                  </a:outerShdw>
                </a:effectLst>
                <a:latin typeface="HGP創英角ﾎﾟｯﾌﾟ体" pitchFamily="50" charset="-128"/>
                <a:ea typeface="HGP創英角ﾎﾟｯﾌﾟ体" pitchFamily="50" charset="-128"/>
              </a:rPr>
              <a:t>月最大</a:t>
            </a:r>
            <a:r>
              <a:rPr lang="ja-JP" altLang="en-US" sz="2000" dirty="0">
                <a:solidFill>
                  <a:srgbClr val="FF0000"/>
                </a:solidFill>
                <a:effectLst>
                  <a:outerShdw blurRad="38100" dist="38100" dir="2700000" algn="tl">
                    <a:srgbClr val="000000">
                      <a:alpha val="43137"/>
                    </a:srgbClr>
                  </a:outerShdw>
                </a:effectLst>
                <a:latin typeface="HGP創英角ﾎﾟｯﾌﾟ体" pitchFamily="50" charset="-128"/>
                <a:ea typeface="HGP創英角ﾎﾟｯﾌﾟ体" pitchFamily="50" charset="-128"/>
              </a:rPr>
              <a:t>１０万円</a:t>
            </a:r>
            <a:endParaRPr lang="en-US" altLang="ja-JP" sz="2000" dirty="0">
              <a:solidFill>
                <a:srgbClr val="FF0000"/>
              </a:solidFill>
              <a:effectLst>
                <a:outerShdw blurRad="38100" dist="38100" dir="2700000" algn="tl">
                  <a:srgbClr val="000000">
                    <a:alpha val="43137"/>
                  </a:srgbClr>
                </a:outerShdw>
              </a:effectLst>
              <a:latin typeface="HGP創英角ﾎﾟｯﾌﾟ体" pitchFamily="50" charset="-128"/>
              <a:ea typeface="HGP創英角ﾎﾟｯﾌﾟ体" pitchFamily="50" charset="-128"/>
            </a:endParaRPr>
          </a:p>
          <a:p>
            <a:pPr>
              <a:lnSpc>
                <a:spcPct val="110000"/>
              </a:lnSpc>
            </a:pPr>
            <a:r>
              <a:rPr kumimoji="1" lang="ja-JP" altLang="en-US" sz="1400" dirty="0">
                <a:solidFill>
                  <a:srgbClr val="FF0000"/>
                </a:solidFill>
                <a:effectLst>
                  <a:outerShdw blurRad="38100" dist="38100" dir="2700000" algn="tl">
                    <a:srgbClr val="000000">
                      <a:alpha val="43137"/>
                    </a:srgbClr>
                  </a:outerShdw>
                </a:effectLst>
                <a:latin typeface="HGP創英角ﾎﾟｯﾌﾟ体" pitchFamily="50" charset="-128"/>
                <a:ea typeface="HGP創英角ﾎﾟｯﾌﾟ体" pitchFamily="50" charset="-128"/>
              </a:rPr>
              <a:t>助成します！</a:t>
            </a:r>
            <a:endParaRPr kumimoji="1" lang="en-US" altLang="ja-JP" sz="1400" dirty="0">
              <a:solidFill>
                <a:srgbClr val="FF0000"/>
              </a:solidFill>
              <a:effectLst>
                <a:outerShdw blurRad="38100" dist="38100" dir="2700000" algn="tl">
                  <a:srgbClr val="000000">
                    <a:alpha val="43137"/>
                  </a:srgbClr>
                </a:outerShdw>
              </a:effectLst>
              <a:latin typeface="HGP創英角ﾎﾟｯﾌﾟ体" pitchFamily="50" charset="-128"/>
              <a:ea typeface="HGP創英角ﾎﾟｯﾌﾟ体" pitchFamily="50" charset="-128"/>
            </a:endParaRPr>
          </a:p>
          <a:p>
            <a:pPr>
              <a:lnSpc>
                <a:spcPct val="110000"/>
              </a:lnSpc>
            </a:pPr>
            <a:r>
              <a:rPr lang="ja-JP" altLang="en-US" sz="1600" dirty="0">
                <a:latin typeface="HGP創英角ﾎﾟｯﾌﾟ体" pitchFamily="50" charset="-128"/>
                <a:ea typeface="HGP創英角ﾎﾟｯﾌﾟ体" pitchFamily="50" charset="-128"/>
              </a:rPr>
              <a:t>　　　　　　（①②合計）</a:t>
            </a:r>
            <a:endParaRPr kumimoji="1" lang="ja-JP" altLang="en-US" sz="1600" dirty="0">
              <a:latin typeface="HGP創英角ﾎﾟｯﾌﾟ体" pitchFamily="50" charset="-128"/>
              <a:ea typeface="HGP創英角ﾎﾟｯﾌﾟ体" pitchFamily="50" charset="-128"/>
            </a:endParaRPr>
          </a:p>
        </p:txBody>
      </p:sp>
      <p:sp>
        <p:nvSpPr>
          <p:cNvPr id="29" name="正方形/長方形 28"/>
          <p:cNvSpPr/>
          <p:nvPr/>
        </p:nvSpPr>
        <p:spPr>
          <a:xfrm>
            <a:off x="60159" y="4584526"/>
            <a:ext cx="6746443" cy="2574778"/>
          </a:xfrm>
          <a:prstGeom prst="rect">
            <a:avLst/>
          </a:prstGeom>
          <a:solidFill>
            <a:srgbClr val="FFFFCC"/>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176749" y="4678177"/>
            <a:ext cx="6457545" cy="644890"/>
          </a:xfrm>
          <a:prstGeom prst="roundRect">
            <a:avLst/>
          </a:prstGeom>
          <a:solidFill>
            <a:srgbClr val="FFCCFF"/>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latin typeface="游ゴシック" panose="020B0400000000000000" pitchFamily="50" charset="-128"/>
                <a:ea typeface="游ゴシック" panose="020B0400000000000000" pitchFamily="50" charset="-128"/>
              </a:rPr>
              <a:t>職員等を国内外の先進農業法人や他産業の法人に派遣</a:t>
            </a:r>
          </a:p>
          <a:p>
            <a:pPr algn="ctr"/>
            <a:r>
              <a:rPr lang="ja-JP" altLang="en-US" b="1" dirty="0">
                <a:solidFill>
                  <a:schemeClr val="tx1"/>
                </a:solidFill>
                <a:latin typeface="游ゴシック" panose="020B0400000000000000" pitchFamily="50" charset="-128"/>
                <a:ea typeface="游ゴシック" panose="020B0400000000000000" pitchFamily="50" charset="-128"/>
              </a:rPr>
              <a:t>経営ノウハウ等の習得に向けた研修を実施</a:t>
            </a:r>
            <a:endParaRPr kumimoji="1" lang="ja-JP" altLang="en-US" b="1" dirty="0">
              <a:solidFill>
                <a:schemeClr val="tx1"/>
              </a:solidFill>
              <a:latin typeface="游ゴシック" panose="020B0400000000000000" pitchFamily="50" charset="-128"/>
              <a:ea typeface="游ゴシック" panose="020B0400000000000000" pitchFamily="50" charset="-128"/>
            </a:endParaRPr>
          </a:p>
        </p:txBody>
      </p:sp>
      <p:sp>
        <p:nvSpPr>
          <p:cNvPr id="33" name="下矢印 32"/>
          <p:cNvSpPr/>
          <p:nvPr/>
        </p:nvSpPr>
        <p:spPr>
          <a:xfrm>
            <a:off x="824202" y="5414456"/>
            <a:ext cx="1656184" cy="648072"/>
          </a:xfrm>
          <a:prstGeom prst="downArrow">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lin ang="162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角丸四角形 33"/>
          <p:cNvSpPr/>
          <p:nvPr/>
        </p:nvSpPr>
        <p:spPr>
          <a:xfrm>
            <a:off x="176748" y="6126809"/>
            <a:ext cx="6457545" cy="917787"/>
          </a:xfrm>
          <a:prstGeom prst="roundRect">
            <a:avLst/>
          </a:prstGeom>
          <a:solidFill>
            <a:srgbClr val="FFCCFF"/>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游ゴシック" panose="020B0400000000000000" pitchFamily="50" charset="-128"/>
                <a:ea typeface="游ゴシック" panose="020B0400000000000000" pitchFamily="50" charset="-128"/>
              </a:rPr>
              <a:t>研修終了後１年以内に</a:t>
            </a:r>
            <a:endParaRPr kumimoji="1" lang="en-US" altLang="ja-JP" b="1" dirty="0">
              <a:solidFill>
                <a:schemeClr val="tx1"/>
              </a:solidFill>
              <a:latin typeface="游ゴシック" panose="020B0400000000000000" pitchFamily="50" charset="-128"/>
              <a:ea typeface="游ゴシック" panose="020B0400000000000000" pitchFamily="50" charset="-128"/>
            </a:endParaRPr>
          </a:p>
          <a:p>
            <a:pPr algn="ctr"/>
            <a:r>
              <a:rPr kumimoji="1" lang="ja-JP" altLang="en-US" b="1" dirty="0">
                <a:solidFill>
                  <a:schemeClr val="tx1"/>
                </a:solidFill>
                <a:latin typeface="游ゴシック" panose="020B0400000000000000" pitchFamily="50" charset="-128"/>
                <a:ea typeface="游ゴシック" panose="020B0400000000000000" pitchFamily="50" charset="-128"/>
              </a:rPr>
              <a:t>役員又は研修成果を活かした部門責任者等に登用</a:t>
            </a:r>
            <a:endParaRPr kumimoji="1" lang="ja-JP" altLang="en-US" sz="1600" b="1" dirty="0">
              <a:solidFill>
                <a:srgbClr val="FF0000"/>
              </a:solidFill>
              <a:latin typeface="游ゴシック" panose="020B0400000000000000" pitchFamily="50" charset="-128"/>
              <a:ea typeface="游ゴシック" panose="020B0400000000000000" pitchFamily="50" charset="-128"/>
            </a:endParaRPr>
          </a:p>
        </p:txBody>
      </p:sp>
      <p:pic>
        <p:nvPicPr>
          <p:cNvPr id="35" name="Picture 2" descr="C:\Users\就農32\AppData\Local\Microsoft\Windows\Temporary Internet Files\Content.IE5\O2PXNE26\MC900388852[1].wmf"/>
          <p:cNvPicPr>
            <a:picLocks noChangeAspect="1" noChangeArrowheads="1"/>
          </p:cNvPicPr>
          <p:nvPr/>
        </p:nvPicPr>
        <p:blipFill>
          <a:blip r:embed="rId3" cstate="print"/>
          <a:srcRect/>
          <a:stretch>
            <a:fillRect/>
          </a:stretch>
        </p:blipFill>
        <p:spPr bwMode="auto">
          <a:xfrm>
            <a:off x="3497283" y="5400925"/>
            <a:ext cx="648072" cy="725142"/>
          </a:xfrm>
          <a:prstGeom prst="rect">
            <a:avLst/>
          </a:prstGeom>
          <a:noFill/>
        </p:spPr>
      </p:pic>
      <p:pic>
        <p:nvPicPr>
          <p:cNvPr id="36" name="Picture 3" descr="C:\Users\就農32\AppData\Local\Microsoft\Windows\Temporary Internet Files\Content.IE5\3AG8001P\MC900297961[1].wmf"/>
          <p:cNvPicPr>
            <a:picLocks noChangeAspect="1" noChangeArrowheads="1"/>
          </p:cNvPicPr>
          <p:nvPr/>
        </p:nvPicPr>
        <p:blipFill>
          <a:blip r:embed="rId4" cstate="print"/>
          <a:srcRect/>
          <a:stretch>
            <a:fillRect/>
          </a:stretch>
        </p:blipFill>
        <p:spPr bwMode="auto">
          <a:xfrm>
            <a:off x="4475723" y="5870617"/>
            <a:ext cx="768086" cy="216963"/>
          </a:xfrm>
          <a:prstGeom prst="rect">
            <a:avLst/>
          </a:prstGeom>
          <a:noFill/>
        </p:spPr>
      </p:pic>
      <p:pic>
        <p:nvPicPr>
          <p:cNvPr id="37" name="Picture 5" descr="C:\Users\就農32\AppData\Local\Microsoft\Windows\Temporary Internet Files\Content.IE5\VBL8O45G\MC900407770[1].wmf"/>
          <p:cNvPicPr>
            <a:picLocks noChangeAspect="1" noChangeArrowheads="1"/>
          </p:cNvPicPr>
          <p:nvPr/>
        </p:nvPicPr>
        <p:blipFill>
          <a:blip r:embed="rId5" cstate="print"/>
          <a:srcRect/>
          <a:stretch>
            <a:fillRect/>
          </a:stretch>
        </p:blipFill>
        <p:spPr bwMode="auto">
          <a:xfrm>
            <a:off x="5574177" y="5262478"/>
            <a:ext cx="727914" cy="959523"/>
          </a:xfrm>
          <a:prstGeom prst="rect">
            <a:avLst/>
          </a:prstGeom>
          <a:noFill/>
        </p:spPr>
      </p:pic>
      <p:sp>
        <p:nvSpPr>
          <p:cNvPr id="38" name="テキスト ボックス 37"/>
          <p:cNvSpPr txBox="1"/>
          <p:nvPr/>
        </p:nvSpPr>
        <p:spPr>
          <a:xfrm>
            <a:off x="3922241" y="5285842"/>
            <a:ext cx="1875051" cy="584775"/>
          </a:xfrm>
          <a:prstGeom prst="rect">
            <a:avLst/>
          </a:prstGeom>
          <a:noFill/>
        </p:spPr>
        <p:txBody>
          <a:bodyPr wrap="square" rtlCol="0">
            <a:spAutoFit/>
          </a:bodyPr>
          <a:lstStyle/>
          <a:p>
            <a:pPr algn="ctr"/>
            <a:r>
              <a:rPr kumimoji="1" lang="ja-JP" altLang="en-US" sz="1600" dirty="0">
                <a:solidFill>
                  <a:srgbClr val="FF0000"/>
                </a:solidFill>
                <a:latin typeface="HGP創英角ﾎﾟｯﾌﾟ体" pitchFamily="50" charset="-128"/>
                <a:ea typeface="HGP創英角ﾎﾟｯﾌﾟ体" pitchFamily="50" charset="-128"/>
              </a:rPr>
              <a:t>人材育成を目的</a:t>
            </a:r>
          </a:p>
          <a:p>
            <a:pPr algn="ctr"/>
            <a:r>
              <a:rPr kumimoji="1" lang="ja-JP" altLang="en-US" sz="1600" dirty="0">
                <a:solidFill>
                  <a:srgbClr val="FF0000"/>
                </a:solidFill>
                <a:latin typeface="HGP創英角ﾎﾟｯﾌﾟ体" pitchFamily="50" charset="-128"/>
                <a:ea typeface="HGP創英角ﾎﾟｯﾌﾟ体" pitchFamily="50" charset="-128"/>
              </a:rPr>
              <a:t>とした契約</a:t>
            </a:r>
          </a:p>
        </p:txBody>
      </p:sp>
      <p:pic>
        <p:nvPicPr>
          <p:cNvPr id="1027" name="Picture 3" descr="C:\Users\yukari_hishinuma\Desktop\job_kome_nouka.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028" y="3106101"/>
            <a:ext cx="1455725" cy="1405584"/>
          </a:xfrm>
          <a:prstGeom prst="rect">
            <a:avLst/>
          </a:prstGeom>
          <a:noFill/>
          <a:extLst>
            <a:ext uri="{909E8E84-426E-40DD-AFC4-6F175D3DCCD1}">
              <a14:hiddenFill xmlns:a14="http://schemas.microsoft.com/office/drawing/2010/main">
                <a:solidFill>
                  <a:srgbClr val="FFFFFF"/>
                </a:solidFill>
              </a14:hiddenFill>
            </a:ext>
          </a:extLst>
        </p:spPr>
      </p:pic>
      <p:sp>
        <p:nvSpPr>
          <p:cNvPr id="17" name="横巻き 16"/>
          <p:cNvSpPr/>
          <p:nvPr/>
        </p:nvSpPr>
        <p:spPr>
          <a:xfrm>
            <a:off x="117950" y="24545"/>
            <a:ext cx="6553968" cy="2473436"/>
          </a:xfrm>
          <a:prstGeom prst="horizontalScroll">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tIns="252000" rtlCol="0" anchor="t"/>
          <a:lstStyle/>
          <a:p>
            <a:r>
              <a:rPr lang="ja-JP" altLang="en-US" sz="3400" dirty="0">
                <a:solidFill>
                  <a:srgbClr val="FF00FF"/>
                </a:solidFill>
                <a:latin typeface="HGS創英角ﾎﾟｯﾌﾟ体" panose="040B0A00000000000000" pitchFamily="50" charset="-128"/>
                <a:ea typeface="HGS創英角ﾎﾟｯﾌﾟ体" panose="040B0A00000000000000" pitchFamily="50" charset="-128"/>
              </a:rPr>
              <a:t>「次世代の農業経営者育成」</a:t>
            </a:r>
            <a:endParaRPr lang="en-US" altLang="ja-JP" sz="3400" dirty="0">
              <a:solidFill>
                <a:srgbClr val="FF00FF"/>
              </a:solidFill>
              <a:latin typeface="HGS創英角ﾎﾟｯﾌﾟ体" panose="040B0A00000000000000" pitchFamily="50" charset="-128"/>
              <a:ea typeface="HGS創英角ﾎﾟｯﾌﾟ体" panose="040B0A00000000000000" pitchFamily="50" charset="-128"/>
            </a:endParaRPr>
          </a:p>
          <a:p>
            <a:pPr algn="ctr"/>
            <a:r>
              <a:rPr kumimoji="1" lang="ja-JP" altLang="en-US" sz="3200" dirty="0">
                <a:solidFill>
                  <a:srgbClr val="FF0000"/>
                </a:solidFill>
                <a:latin typeface="HGS創英角ﾎﾟｯﾌﾟ体" panose="040B0A00000000000000" pitchFamily="50" charset="-128"/>
                <a:ea typeface="HGS創英角ﾎﾟｯﾌﾟ体" panose="040B0A00000000000000" pitchFamily="50" charset="-128"/>
              </a:rPr>
              <a:t>を支援します！！！</a:t>
            </a:r>
            <a:endParaRPr kumimoji="1" lang="en-US" altLang="ja-JP" sz="3200" dirty="0">
              <a:solidFill>
                <a:srgbClr val="FF0000"/>
              </a:solidFill>
              <a:latin typeface="HGS創英角ﾎﾟｯﾌﾟ体" panose="040B0A00000000000000" pitchFamily="50" charset="-128"/>
              <a:ea typeface="HGS創英角ﾎﾟｯﾌﾟ体" panose="040B0A00000000000000" pitchFamily="50" charset="-128"/>
            </a:endParaRPr>
          </a:p>
        </p:txBody>
      </p:sp>
      <p:sp>
        <p:nvSpPr>
          <p:cNvPr id="15" name="テキスト ボックス 14"/>
          <p:cNvSpPr txBox="1"/>
          <p:nvPr/>
        </p:nvSpPr>
        <p:spPr>
          <a:xfrm>
            <a:off x="501087" y="1674706"/>
            <a:ext cx="6120680" cy="369332"/>
          </a:xfrm>
          <a:prstGeom prst="rect">
            <a:avLst/>
          </a:prstGeom>
          <a:noFill/>
        </p:spPr>
        <p:txBody>
          <a:bodyPr wrap="square" rtlCol="0">
            <a:spAutoFit/>
          </a:bodyPr>
          <a:lstStyle/>
          <a:p>
            <a:r>
              <a:rPr lang="ja-JP" altLang="en-US" dirty="0">
                <a:solidFill>
                  <a:srgbClr val="660066"/>
                </a:solidFill>
                <a:latin typeface="HGP創英角ﾎﾟｯﾌﾟ体" pitchFamily="50" charset="-128"/>
                <a:ea typeface="HGP創英角ﾎﾟｯﾌﾟ体" pitchFamily="50" charset="-128"/>
              </a:rPr>
              <a:t>「雇用就農資金　次世代経営者育成タイプ」を活用ください。</a:t>
            </a:r>
            <a:endParaRPr kumimoji="1" lang="ja-JP" altLang="en-US" dirty="0">
              <a:solidFill>
                <a:srgbClr val="660066"/>
              </a:solidFill>
              <a:latin typeface="HGP創英角ﾎﾟｯﾌﾟ体" pitchFamily="50" charset="-128"/>
              <a:ea typeface="HGP創英角ﾎﾟｯﾌﾟ体" pitchFamily="50" charset="-128"/>
            </a:endParaRPr>
          </a:p>
        </p:txBody>
      </p:sp>
    </p:spTree>
    <p:extLst>
      <p:ext uri="{BB962C8B-B14F-4D97-AF65-F5344CB8AC3E}">
        <p14:creationId xmlns:p14="http://schemas.microsoft.com/office/powerpoint/2010/main" val="1037988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6218" y="16818"/>
            <a:ext cx="6841025" cy="8299598"/>
          </a:xfrm>
          <a:prstGeom prst="rect">
            <a:avLst/>
          </a:prstGeom>
          <a:solidFill>
            <a:srgbClr val="FFFF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創英角ｺﾞｼｯｸUB" panose="020B0909000000000000" pitchFamily="49" charset="-128"/>
              <a:ea typeface="HG創英角ｺﾞｼｯｸUB" panose="020B0909000000000000" pitchFamily="49" charset="-128"/>
            </a:endParaRPr>
          </a:p>
        </p:txBody>
      </p:sp>
      <p:sp>
        <p:nvSpPr>
          <p:cNvPr id="16" name="角丸四角形 15"/>
          <p:cNvSpPr/>
          <p:nvPr/>
        </p:nvSpPr>
        <p:spPr>
          <a:xfrm>
            <a:off x="51282" y="217090"/>
            <a:ext cx="6752175" cy="1129759"/>
          </a:xfrm>
          <a:prstGeom prst="roundRect">
            <a:avLst>
              <a:gd name="adj" fmla="val 6334"/>
            </a:avLst>
          </a:prstGeom>
          <a:solidFill>
            <a:srgbClr val="E6C6FA"/>
          </a:solidFill>
          <a:ln w="19050">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288000" rtlCol="0" anchor="t"/>
          <a:lstStyle/>
          <a:p>
            <a:pPr algn="just"/>
            <a:r>
              <a:rPr lang="ja-JP" altLang="en-US" sz="1400" dirty="0">
                <a:solidFill>
                  <a:schemeClr val="tx1"/>
                </a:solidFill>
                <a:latin typeface="游ゴシック" panose="020B0400000000000000" pitchFamily="50" charset="-128"/>
                <a:ea typeface="游ゴシック" panose="020B0400000000000000" pitchFamily="50" charset="-128"/>
              </a:rPr>
              <a:t>　農業法人等が職員等を国内外の他の法人（農業・異業種）に派遣し、実践研修を通じて経営ノウハウを習得させることで、経営感覚の優れた次世代経営者を育成する取組を支援する事業です。</a:t>
            </a:r>
          </a:p>
          <a:p>
            <a:pPr algn="just"/>
            <a:r>
              <a:rPr kumimoji="1" lang="ja-JP" altLang="en-US" sz="1400" dirty="0">
                <a:solidFill>
                  <a:schemeClr val="tx1"/>
                </a:solidFill>
                <a:latin typeface="游ゴシック" panose="020B0400000000000000" pitchFamily="50" charset="-128"/>
                <a:ea typeface="游ゴシック" panose="020B0400000000000000" pitchFamily="50" charset="-128"/>
              </a:rPr>
              <a:t>　派遣元農業法人等に対し、派遣研修生</a:t>
            </a:r>
            <a:r>
              <a:rPr lang="ja-JP" altLang="en-US" sz="1400" dirty="0">
                <a:solidFill>
                  <a:schemeClr val="tx1"/>
                </a:solidFill>
                <a:latin typeface="游ゴシック" panose="020B0400000000000000" pitchFamily="50" charset="-128"/>
                <a:ea typeface="游ゴシック" panose="020B0400000000000000" pitchFamily="50" charset="-128"/>
              </a:rPr>
              <a:t>の代替職員の人件費等を助成します。</a:t>
            </a:r>
            <a:endParaRPr lang="en-US" altLang="ja-JP" sz="1400" dirty="0">
              <a:solidFill>
                <a:schemeClr val="tx1"/>
              </a:solidFill>
              <a:latin typeface="游ゴシック" panose="020B0400000000000000" pitchFamily="50" charset="-128"/>
              <a:ea typeface="游ゴシック" panose="020B0400000000000000" pitchFamily="50" charset="-128"/>
            </a:endParaRPr>
          </a:p>
        </p:txBody>
      </p:sp>
      <p:sp>
        <p:nvSpPr>
          <p:cNvPr id="17" name="角丸四角形 16"/>
          <p:cNvSpPr/>
          <p:nvPr/>
        </p:nvSpPr>
        <p:spPr>
          <a:xfrm>
            <a:off x="188640" y="45528"/>
            <a:ext cx="4968552" cy="324000"/>
          </a:xfrm>
          <a:prstGeom prst="roundRect">
            <a:avLst/>
          </a:prstGeom>
          <a:solidFill>
            <a:srgbClr val="CC00FF"/>
          </a:solidFill>
          <a:ln>
            <a:noFill/>
          </a:ln>
        </p:spPr>
        <p:style>
          <a:lnRef idx="2">
            <a:schemeClr val="accent1">
              <a:shade val="50000"/>
            </a:schemeClr>
          </a:lnRef>
          <a:fillRef idx="1">
            <a:schemeClr val="accent1"/>
          </a:fillRef>
          <a:effectRef idx="0">
            <a:schemeClr val="accent1"/>
          </a:effectRef>
          <a:fontRef idx="minor">
            <a:schemeClr val="lt1"/>
          </a:fontRef>
        </p:style>
        <p:txBody>
          <a:bodyPr tIns="18000" rtlCol="0" anchor="ctr"/>
          <a:lstStyle/>
          <a:p>
            <a:r>
              <a:rPr lang="ja-JP" altLang="en-US" sz="1600" dirty="0">
                <a:solidFill>
                  <a:schemeClr val="bg1"/>
                </a:solidFill>
                <a:latin typeface="HG創英角ｺﾞｼｯｸUB" panose="020B0909000000000000" pitchFamily="49" charset="-128"/>
                <a:ea typeface="HG創英角ｺﾞｼｯｸUB" panose="020B0909000000000000" pitchFamily="49" charset="-128"/>
              </a:rPr>
              <a:t>「雇用就農資金　次世代経営者育成タイプ」とは？</a:t>
            </a:r>
            <a:endParaRPr kumimoji="1" lang="ja-JP" altLang="en-US" sz="1600" dirty="0">
              <a:solidFill>
                <a:schemeClr val="bg1"/>
              </a:solidFill>
              <a:latin typeface="HG創英角ｺﾞｼｯｸUB" panose="020B0909000000000000" pitchFamily="49" charset="-128"/>
              <a:ea typeface="HG創英角ｺﾞｼｯｸUB" panose="020B0909000000000000" pitchFamily="49" charset="-128"/>
            </a:endParaRPr>
          </a:p>
        </p:txBody>
      </p:sp>
      <p:sp>
        <p:nvSpPr>
          <p:cNvPr id="18" name="角丸四角形 17"/>
          <p:cNvSpPr/>
          <p:nvPr/>
        </p:nvSpPr>
        <p:spPr>
          <a:xfrm>
            <a:off x="51282" y="1508650"/>
            <a:ext cx="6752175" cy="1742039"/>
          </a:xfrm>
          <a:prstGeom prst="roundRect">
            <a:avLst>
              <a:gd name="adj" fmla="val 8583"/>
            </a:avLst>
          </a:prstGeom>
          <a:solidFill>
            <a:srgbClr val="CCECFF"/>
          </a:solidFill>
          <a:ln w="19050">
            <a:solidFill>
              <a:srgbClr val="007FD6"/>
            </a:solidFill>
          </a:ln>
        </p:spPr>
        <p:style>
          <a:lnRef idx="2">
            <a:schemeClr val="accent1">
              <a:shade val="50000"/>
            </a:schemeClr>
          </a:lnRef>
          <a:fillRef idx="1">
            <a:schemeClr val="accent1"/>
          </a:fillRef>
          <a:effectRef idx="0">
            <a:schemeClr val="accent1"/>
          </a:effectRef>
          <a:fontRef idx="minor">
            <a:schemeClr val="lt1"/>
          </a:fontRef>
        </p:style>
        <p:txBody>
          <a:bodyPr lIns="72000" tIns="216000" rIns="36000" bIns="36000" rtlCol="0" anchor="t"/>
          <a:lstStyle/>
          <a:p>
            <a:pPr>
              <a:spcAft>
                <a:spcPts val="600"/>
              </a:spcAft>
            </a:pP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助成額</a:t>
            </a: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dirty="0">
                <a:solidFill>
                  <a:schemeClr val="tx1"/>
                </a:solidFill>
                <a:latin typeface="游ゴシック" panose="020B0400000000000000" pitchFamily="50" charset="-128"/>
                <a:ea typeface="游ゴシック" panose="020B0400000000000000" pitchFamily="50" charset="-128"/>
              </a:rPr>
              <a:t>１ヵ月</a:t>
            </a:r>
            <a:r>
              <a:rPr lang="ja-JP" altLang="en-US" sz="1400" b="1" dirty="0">
                <a:solidFill>
                  <a:srgbClr val="FF0000"/>
                </a:solidFill>
                <a:latin typeface="游ゴシック" panose="020B0400000000000000" pitchFamily="50" charset="-128"/>
                <a:ea typeface="游ゴシック" panose="020B0400000000000000" pitchFamily="50" charset="-128"/>
              </a:rPr>
              <a:t>最大１０万円</a:t>
            </a:r>
            <a:r>
              <a:rPr lang="ja-JP" altLang="en-US" sz="1400" dirty="0">
                <a:solidFill>
                  <a:schemeClr val="tx1"/>
                </a:solidFill>
                <a:latin typeface="游ゴシック" panose="020B0400000000000000" pitchFamily="50" charset="-128"/>
                <a:ea typeface="游ゴシック" panose="020B0400000000000000" pitchFamily="50" charset="-128"/>
              </a:rPr>
              <a:t>（①、②あわせて）</a:t>
            </a:r>
            <a:endParaRPr lang="en-US" altLang="ja-JP" sz="1400" dirty="0">
              <a:solidFill>
                <a:schemeClr val="tx1"/>
              </a:solidFill>
              <a:latin typeface="游ゴシック" panose="020B0400000000000000" pitchFamily="50" charset="-128"/>
              <a:ea typeface="游ゴシック" panose="020B0400000000000000" pitchFamily="50" charset="-128"/>
            </a:endParaRPr>
          </a:p>
          <a:p>
            <a:pPr>
              <a:spcAft>
                <a:spcPts val="600"/>
              </a:spcAft>
            </a:pPr>
            <a:r>
              <a:rPr lang="ja-JP" altLang="en-US" sz="1200" dirty="0">
                <a:solidFill>
                  <a:schemeClr val="tx1"/>
                </a:solidFill>
                <a:latin typeface="游ゴシック" panose="020B0400000000000000" pitchFamily="50" charset="-128"/>
                <a:ea typeface="游ゴシック" panose="020B0400000000000000" pitchFamily="50" charset="-128"/>
              </a:rPr>
              <a:t> 　</a:t>
            </a:r>
            <a:r>
              <a:rPr lang="zh-TW" altLang="en-US" sz="1200" dirty="0">
                <a:solidFill>
                  <a:schemeClr val="tx1"/>
                </a:solidFill>
                <a:latin typeface="游ゴシック" panose="020B0400000000000000" pitchFamily="50" charset="-128"/>
                <a:ea typeface="游ゴシック" panose="020B0400000000000000" pitchFamily="50" charset="-128"/>
              </a:rPr>
              <a:t>①代替職員人件費 </a:t>
            </a:r>
            <a:r>
              <a:rPr lang="ja-JP" altLang="en-US" sz="1200" dirty="0">
                <a:solidFill>
                  <a:schemeClr val="tx1"/>
                </a:solidFill>
                <a:latin typeface="游ゴシック" panose="020B0400000000000000" pitchFamily="50" charset="-128"/>
                <a:ea typeface="游ゴシック" panose="020B0400000000000000" pitchFamily="50" charset="-128"/>
              </a:rPr>
              <a:t>②派遣研修経費（派遣研修に伴う転居費、住居費、交通費、研修負担金）</a:t>
            </a:r>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助成期間</a:t>
            </a: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最短３ヵ月～最長２４ヵ月</a:t>
            </a:r>
            <a:endParaRPr lang="en-US" altLang="ja-JP" sz="1400" b="1" dirty="0">
              <a:solidFill>
                <a:schemeClr val="tx1"/>
              </a:solidFill>
              <a:latin typeface="游ゴシック" panose="020B0400000000000000" pitchFamily="50" charset="-128"/>
              <a:ea typeface="游ゴシック" panose="020B0400000000000000" pitchFamily="50" charset="-128"/>
            </a:endParaRPr>
          </a:p>
          <a:p>
            <a:pPr marL="363538"/>
            <a:r>
              <a:rPr lang="ja-JP" altLang="en-US" sz="1400" dirty="0">
                <a:solidFill>
                  <a:schemeClr val="tx1"/>
                </a:solidFill>
                <a:latin typeface="游ゴシック" panose="020B0400000000000000" pitchFamily="50" charset="-128"/>
                <a:ea typeface="游ゴシック" panose="020B0400000000000000" pitchFamily="50" charset="-128"/>
              </a:rPr>
              <a:t>原則、</a:t>
            </a:r>
            <a:r>
              <a:rPr lang="ja-JP" altLang="en-US" sz="1400" b="1" u="sng" dirty="0">
                <a:solidFill>
                  <a:schemeClr val="tx1"/>
                </a:solidFill>
                <a:latin typeface="游ゴシック" panose="020B0400000000000000" pitchFamily="50" charset="-128"/>
                <a:ea typeface="游ゴシック" panose="020B0400000000000000" pitchFamily="50" charset="-128"/>
              </a:rPr>
              <a:t>申請書類の提出月の翌々月の初日より</a:t>
            </a:r>
            <a:r>
              <a:rPr lang="ja-JP" altLang="en-US" sz="1400" dirty="0">
                <a:solidFill>
                  <a:schemeClr val="tx1"/>
                </a:solidFill>
                <a:latin typeface="游ゴシック" panose="020B0400000000000000" pitchFamily="50" charset="-128"/>
                <a:ea typeface="游ゴシック" panose="020B0400000000000000" pitchFamily="50" charset="-128"/>
              </a:rPr>
              <a:t>研修を開始することになります。</a:t>
            </a:r>
          </a:p>
          <a:p>
            <a:pPr marL="363538"/>
            <a:r>
              <a:rPr lang="ja-JP" altLang="en-US" sz="1400" dirty="0">
                <a:solidFill>
                  <a:schemeClr val="tx1"/>
                </a:solidFill>
                <a:latin typeface="游ゴシック" panose="020B0400000000000000" pitchFamily="50" charset="-128"/>
                <a:ea typeface="游ゴシック" panose="020B0400000000000000" pitchFamily="50" charset="-128"/>
              </a:rPr>
              <a:t>なお、</a:t>
            </a:r>
            <a:r>
              <a:rPr lang="ja-JP" altLang="en-US" sz="1400" b="1" u="sng" dirty="0">
                <a:solidFill>
                  <a:schemeClr val="tx1"/>
                </a:solidFill>
                <a:latin typeface="游ゴシック" panose="020B0400000000000000" pitchFamily="50" charset="-128"/>
                <a:ea typeface="游ゴシック" panose="020B0400000000000000" pitchFamily="50" charset="-128"/>
              </a:rPr>
              <a:t>天災等により被災した農業法人等が本事業を活用する場合においては、派遣研修を開始した日から助成期間</a:t>
            </a:r>
            <a:r>
              <a:rPr lang="ja-JP" altLang="en-US" sz="1400" dirty="0">
                <a:solidFill>
                  <a:schemeClr val="tx1"/>
                </a:solidFill>
                <a:latin typeface="游ゴシック" panose="020B0400000000000000" pitchFamily="50" charset="-128"/>
                <a:ea typeface="游ゴシック" panose="020B0400000000000000" pitchFamily="50" charset="-128"/>
              </a:rPr>
              <a:t>とすることができます。</a:t>
            </a:r>
          </a:p>
          <a:p>
            <a:endParaRPr kumimoji="1" lang="ja-JP" altLang="en-US" sz="1400" dirty="0">
              <a:solidFill>
                <a:schemeClr val="tx1"/>
              </a:solidFill>
              <a:latin typeface="游ゴシック" panose="020B0400000000000000" pitchFamily="50" charset="-128"/>
              <a:ea typeface="游ゴシック" panose="020B0400000000000000" pitchFamily="50" charset="-128"/>
            </a:endParaRPr>
          </a:p>
        </p:txBody>
      </p:sp>
      <p:sp>
        <p:nvSpPr>
          <p:cNvPr id="19" name="角丸四角形 18"/>
          <p:cNvSpPr/>
          <p:nvPr/>
        </p:nvSpPr>
        <p:spPr>
          <a:xfrm>
            <a:off x="188640" y="1419322"/>
            <a:ext cx="1440000" cy="265656"/>
          </a:xfrm>
          <a:prstGeom prst="roundRect">
            <a:avLst/>
          </a:prstGeom>
          <a:solidFill>
            <a:srgbClr val="007FD6"/>
          </a:solidFill>
          <a:ln>
            <a:noFill/>
          </a:ln>
        </p:spPr>
        <p:style>
          <a:lnRef idx="2">
            <a:schemeClr val="accent1">
              <a:shade val="50000"/>
            </a:schemeClr>
          </a:lnRef>
          <a:fillRef idx="1">
            <a:schemeClr val="accent1"/>
          </a:fillRef>
          <a:effectRef idx="0">
            <a:schemeClr val="accent1"/>
          </a:effectRef>
          <a:fontRef idx="minor">
            <a:schemeClr val="lt1"/>
          </a:fontRef>
        </p:style>
        <p:txBody>
          <a:bodyPr tIns="18000" rtlCol="0" anchor="ctr"/>
          <a:lstStyle/>
          <a:p>
            <a:pPr algn="ctr"/>
            <a:r>
              <a:rPr lang="ja-JP" altLang="en-US" sz="1600" dirty="0">
                <a:solidFill>
                  <a:schemeClr val="bg1"/>
                </a:solidFill>
                <a:latin typeface="HG創英角ｺﾞｼｯｸUB" panose="020B0909000000000000" pitchFamily="49" charset="-128"/>
                <a:ea typeface="HG創英角ｺﾞｼｯｸUB" panose="020B0909000000000000" pitchFamily="49" charset="-128"/>
              </a:rPr>
              <a:t>助成内容</a:t>
            </a:r>
            <a:endParaRPr kumimoji="1" lang="ja-JP" altLang="en-US" sz="1600" dirty="0">
              <a:solidFill>
                <a:schemeClr val="bg1"/>
              </a:solidFill>
              <a:latin typeface="HG創英角ｺﾞｼｯｸUB" panose="020B0909000000000000" pitchFamily="49" charset="-128"/>
              <a:ea typeface="HG創英角ｺﾞｼｯｸUB" panose="020B0909000000000000" pitchFamily="49" charset="-128"/>
            </a:endParaRPr>
          </a:p>
        </p:txBody>
      </p:sp>
      <p:sp>
        <p:nvSpPr>
          <p:cNvPr id="20" name="角丸四角形 19"/>
          <p:cNvSpPr/>
          <p:nvPr/>
        </p:nvSpPr>
        <p:spPr>
          <a:xfrm>
            <a:off x="51281" y="3508131"/>
            <a:ext cx="6752175" cy="459098"/>
          </a:xfrm>
          <a:prstGeom prst="roundRect">
            <a:avLst>
              <a:gd name="adj" fmla="val 14624"/>
            </a:avLst>
          </a:prstGeom>
          <a:solidFill>
            <a:srgbClr val="CCECFF"/>
          </a:solidFill>
          <a:ln w="19050">
            <a:solidFill>
              <a:srgbClr val="007FD6"/>
            </a:solidFill>
          </a:ln>
        </p:spPr>
        <p:style>
          <a:lnRef idx="2">
            <a:schemeClr val="accent1">
              <a:shade val="50000"/>
            </a:schemeClr>
          </a:lnRef>
          <a:fillRef idx="1">
            <a:schemeClr val="accent1"/>
          </a:fillRef>
          <a:effectRef idx="0">
            <a:schemeClr val="accent1"/>
          </a:effectRef>
          <a:fontRef idx="minor">
            <a:schemeClr val="lt1"/>
          </a:fontRef>
        </p:style>
        <p:txBody>
          <a:bodyPr lIns="108000" tIns="144000" rtlCol="0" anchor="t"/>
          <a:lstStyle/>
          <a:p>
            <a:r>
              <a:rPr lang="ja-JP" altLang="en-US" sz="1400" b="1" dirty="0">
                <a:solidFill>
                  <a:srgbClr val="FF0000"/>
                </a:solidFill>
                <a:latin typeface="游ゴシック" panose="020B0400000000000000" pitchFamily="50" charset="-128"/>
                <a:ea typeface="游ゴシック" panose="020B0400000000000000" pitchFamily="50" charset="-128"/>
              </a:rPr>
              <a:t>　２０２５年１月３１日（金）まで随時募集</a:t>
            </a:r>
            <a:endParaRPr lang="en-US" altLang="ja-JP" sz="1200" dirty="0">
              <a:solidFill>
                <a:schemeClr val="tx1"/>
              </a:solidFill>
              <a:latin typeface="游ゴシック" panose="020B0400000000000000" pitchFamily="50" charset="-128"/>
              <a:ea typeface="游ゴシック" panose="020B0400000000000000" pitchFamily="50" charset="-128"/>
            </a:endParaRPr>
          </a:p>
          <a:p>
            <a:endParaRPr lang="en-US" altLang="ja-JP" sz="1100" dirty="0">
              <a:solidFill>
                <a:schemeClr val="tx1"/>
              </a:solidFill>
              <a:latin typeface="游ゴシック" panose="020B0400000000000000" pitchFamily="50" charset="-128"/>
              <a:ea typeface="游ゴシック" panose="020B0400000000000000" pitchFamily="50" charset="-128"/>
            </a:endParaRPr>
          </a:p>
        </p:txBody>
      </p:sp>
      <p:sp>
        <p:nvSpPr>
          <p:cNvPr id="21" name="角丸四角形 20"/>
          <p:cNvSpPr/>
          <p:nvPr/>
        </p:nvSpPr>
        <p:spPr>
          <a:xfrm>
            <a:off x="188640" y="3300908"/>
            <a:ext cx="1440000" cy="324000"/>
          </a:xfrm>
          <a:prstGeom prst="roundRect">
            <a:avLst/>
          </a:prstGeom>
          <a:solidFill>
            <a:srgbClr val="007FD6"/>
          </a:solidFill>
          <a:ln>
            <a:noFill/>
          </a:ln>
        </p:spPr>
        <p:style>
          <a:lnRef idx="2">
            <a:schemeClr val="accent1">
              <a:shade val="50000"/>
            </a:schemeClr>
          </a:lnRef>
          <a:fillRef idx="1">
            <a:schemeClr val="accent1"/>
          </a:fillRef>
          <a:effectRef idx="0">
            <a:schemeClr val="accent1"/>
          </a:effectRef>
          <a:fontRef idx="minor">
            <a:schemeClr val="lt1"/>
          </a:fontRef>
        </p:style>
        <p:txBody>
          <a:bodyPr tIns="18000" rtlCol="0" anchor="ctr"/>
          <a:lstStyle/>
          <a:p>
            <a:pPr algn="ctr"/>
            <a:r>
              <a:rPr kumimoji="1" lang="ja-JP" altLang="en-US" sz="1600" dirty="0">
                <a:solidFill>
                  <a:schemeClr val="bg1"/>
                </a:solidFill>
                <a:latin typeface="HG創英角ｺﾞｼｯｸUB" panose="020B0909000000000000" pitchFamily="49" charset="-128"/>
                <a:ea typeface="HG創英角ｺﾞｼｯｸUB" panose="020B0909000000000000" pitchFamily="49" charset="-128"/>
              </a:rPr>
              <a:t>募集期間　</a:t>
            </a:r>
          </a:p>
        </p:txBody>
      </p:sp>
      <p:sp>
        <p:nvSpPr>
          <p:cNvPr id="23" name="角丸四角形 22"/>
          <p:cNvSpPr/>
          <p:nvPr/>
        </p:nvSpPr>
        <p:spPr>
          <a:xfrm>
            <a:off x="51281" y="4213930"/>
            <a:ext cx="6752175" cy="4040437"/>
          </a:xfrm>
          <a:prstGeom prst="roundRect">
            <a:avLst>
              <a:gd name="adj" fmla="val 2716"/>
            </a:avLst>
          </a:prstGeom>
          <a:solidFill>
            <a:srgbClr val="CCECFF"/>
          </a:solidFill>
          <a:ln w="19050">
            <a:solidFill>
              <a:srgbClr val="007FD6"/>
            </a:solidFill>
          </a:ln>
        </p:spPr>
        <p:style>
          <a:lnRef idx="2">
            <a:schemeClr val="accent1">
              <a:shade val="50000"/>
            </a:schemeClr>
          </a:lnRef>
          <a:fillRef idx="1">
            <a:schemeClr val="accent1"/>
          </a:fillRef>
          <a:effectRef idx="0">
            <a:schemeClr val="accent1"/>
          </a:effectRef>
          <a:fontRef idx="minor">
            <a:schemeClr val="lt1"/>
          </a:fontRef>
        </p:style>
        <p:txBody>
          <a:bodyPr tIns="180000" rIns="108000" rtlCol="0" anchor="t"/>
          <a:lstStyle/>
          <a:p>
            <a:pPr>
              <a:lnSpc>
                <a:spcPct val="110000"/>
              </a:lnSpc>
              <a:spcAft>
                <a:spcPts val="300"/>
              </a:spcAft>
            </a:pP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派遣元農業法人等の要件</a:t>
            </a:r>
            <a:r>
              <a:rPr lang="en-US" altLang="ja-JP" sz="1400" b="1" dirty="0">
                <a:solidFill>
                  <a:schemeClr val="tx1"/>
                </a:solidFill>
                <a:latin typeface="游ゴシック" panose="020B0400000000000000" pitchFamily="50" charset="-128"/>
                <a:ea typeface="游ゴシック" panose="020B0400000000000000" pitchFamily="50" charset="-128"/>
              </a:rPr>
              <a:t>】</a:t>
            </a:r>
          </a:p>
          <a:p>
            <a:pPr marL="360000" indent="-360000">
              <a:lnSpc>
                <a:spcPct val="110000"/>
              </a:lnSpc>
              <a:spcAft>
                <a:spcPts val="300"/>
              </a:spcAft>
            </a:pPr>
            <a:r>
              <a:rPr lang="ja-JP" altLang="en-US" sz="1400" dirty="0">
                <a:solidFill>
                  <a:schemeClr val="tx1"/>
                </a:solidFill>
                <a:latin typeface="游ゴシック" panose="020B0400000000000000" pitchFamily="50" charset="-128"/>
                <a:ea typeface="游ゴシック" panose="020B0400000000000000" pitchFamily="50" charset="-128"/>
              </a:rPr>
              <a:t>　①おおむね年間を通じて農業を営む事業体（農業法人、家族経営、農業サービス事業体等）であること（被災による休業は可）</a:t>
            </a:r>
          </a:p>
          <a:p>
            <a:pPr marL="360000" indent="-360000">
              <a:lnSpc>
                <a:spcPct val="110000"/>
              </a:lnSpc>
              <a:spcAft>
                <a:spcPts val="300"/>
              </a:spcAft>
            </a:pPr>
            <a:r>
              <a:rPr lang="ja-JP" altLang="en-US" sz="1400" dirty="0">
                <a:solidFill>
                  <a:schemeClr val="tx1"/>
                </a:solidFill>
                <a:latin typeface="游ゴシック" panose="020B0400000000000000" pitchFamily="50" charset="-128"/>
                <a:ea typeface="游ゴシック" panose="020B0400000000000000" pitchFamily="50" charset="-128"/>
              </a:rPr>
              <a:t>　②派遣研修生を</a:t>
            </a:r>
            <a:r>
              <a:rPr lang="ja-JP" altLang="en-US" sz="1400" b="1" u="sng" dirty="0">
                <a:solidFill>
                  <a:schemeClr val="tx1"/>
                </a:solidFill>
                <a:latin typeface="游ゴシック" panose="020B0400000000000000" pitchFamily="50" charset="-128"/>
                <a:ea typeface="游ゴシック" panose="020B0400000000000000" pitchFamily="50" charset="-128"/>
              </a:rPr>
              <a:t>研修終了後、１年以内に役員又は研修成果を活かした部門責任者等、経営の中核を担う役職に登用することを確約</a:t>
            </a:r>
            <a:r>
              <a:rPr lang="ja-JP" altLang="en-US" sz="1400" dirty="0">
                <a:solidFill>
                  <a:schemeClr val="tx1"/>
                </a:solidFill>
                <a:latin typeface="游ゴシック" panose="020B0400000000000000" pitchFamily="50" charset="-128"/>
                <a:ea typeface="游ゴシック" panose="020B0400000000000000" pitchFamily="50" charset="-128"/>
              </a:rPr>
              <a:t>していること（家族経営の場合は、経営を移譲すること又は経営を法人化した上で役員等に登用することを確約していること）</a:t>
            </a:r>
          </a:p>
          <a:p>
            <a:pPr marL="360000" indent="-360000">
              <a:lnSpc>
                <a:spcPct val="110000"/>
              </a:lnSpc>
            </a:pPr>
            <a:r>
              <a:rPr lang="ja-JP" altLang="en-US" sz="1400" dirty="0">
                <a:solidFill>
                  <a:schemeClr val="tx1"/>
                </a:solidFill>
                <a:latin typeface="游ゴシック" panose="020B0400000000000000" pitchFamily="50" charset="-128"/>
                <a:ea typeface="游ゴシック" panose="020B0400000000000000" pitchFamily="50" charset="-128"/>
              </a:rPr>
              <a:t>　③派遣受入法人と人材育成を目的とした契約を結び、派遣研修生を雇用保険に加入させること</a:t>
            </a:r>
            <a:endParaRPr lang="en-US" altLang="ja-JP" sz="1400" dirty="0">
              <a:solidFill>
                <a:schemeClr val="tx1"/>
              </a:solidFill>
              <a:latin typeface="游ゴシック" panose="020B0400000000000000" pitchFamily="50" charset="-128"/>
              <a:ea typeface="游ゴシック" panose="020B0400000000000000" pitchFamily="50" charset="-128"/>
            </a:endParaRPr>
          </a:p>
          <a:p>
            <a:pPr marL="360000" indent="-360000">
              <a:lnSpc>
                <a:spcPct val="110000"/>
              </a:lnSpc>
            </a:pPr>
            <a:endParaRPr lang="en-US" altLang="ja-JP" sz="800" dirty="0">
              <a:solidFill>
                <a:schemeClr val="tx1"/>
              </a:solidFill>
              <a:latin typeface="游ゴシック" panose="020B0400000000000000" pitchFamily="50" charset="-128"/>
              <a:ea typeface="游ゴシック" panose="020B0400000000000000" pitchFamily="50" charset="-128"/>
            </a:endParaRPr>
          </a:p>
          <a:p>
            <a:pPr marL="85725" indent="-85725">
              <a:lnSpc>
                <a:spcPct val="110000"/>
              </a:lnSpc>
              <a:spcAft>
                <a:spcPts val="300"/>
              </a:spcAft>
            </a:pP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派遣研修生の要件</a:t>
            </a:r>
            <a:r>
              <a:rPr lang="en-US" altLang="ja-JP" sz="1400" b="1" dirty="0">
                <a:solidFill>
                  <a:schemeClr val="tx1"/>
                </a:solidFill>
                <a:latin typeface="游ゴシック" panose="020B0400000000000000" pitchFamily="50" charset="-128"/>
                <a:ea typeface="游ゴシック" panose="020B0400000000000000" pitchFamily="50" charset="-128"/>
              </a:rPr>
              <a:t>】</a:t>
            </a:r>
          </a:p>
          <a:p>
            <a:pPr marL="360000" indent="-360000">
              <a:lnSpc>
                <a:spcPct val="110000"/>
              </a:lnSpc>
            </a:pPr>
            <a:r>
              <a:rPr lang="ja-JP" altLang="en-US" sz="1400" dirty="0">
                <a:solidFill>
                  <a:schemeClr val="tx1"/>
                </a:solidFill>
                <a:latin typeface="游ゴシック" panose="020B0400000000000000" pitchFamily="50" charset="-128"/>
                <a:ea typeface="游ゴシック" panose="020B0400000000000000" pitchFamily="50" charset="-128"/>
              </a:rPr>
              <a:t>　・③の契約日時点で５５歳未満であること</a:t>
            </a:r>
            <a:endParaRPr lang="en-US" altLang="ja-JP" sz="1400" dirty="0">
              <a:solidFill>
                <a:schemeClr val="tx1"/>
              </a:solidFill>
              <a:latin typeface="游ゴシック" panose="020B0400000000000000" pitchFamily="50" charset="-128"/>
              <a:ea typeface="游ゴシック" panose="020B0400000000000000" pitchFamily="50" charset="-128"/>
            </a:endParaRPr>
          </a:p>
          <a:p>
            <a:pPr marL="360000" indent="-360000">
              <a:lnSpc>
                <a:spcPct val="110000"/>
              </a:lnSpc>
            </a:pPr>
            <a:endParaRPr lang="en-US" altLang="ja-JP" sz="800" b="1" dirty="0">
              <a:solidFill>
                <a:schemeClr val="tx1"/>
              </a:solidFill>
              <a:latin typeface="游ゴシック" panose="020B0400000000000000" pitchFamily="50" charset="-128"/>
              <a:ea typeface="游ゴシック" panose="020B0400000000000000" pitchFamily="50" charset="-128"/>
            </a:endParaRPr>
          </a:p>
          <a:p>
            <a:pPr>
              <a:lnSpc>
                <a:spcPct val="110000"/>
              </a:lnSpc>
              <a:spcAft>
                <a:spcPts val="300"/>
              </a:spcAft>
            </a:pP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派遣受入法人の要件</a:t>
            </a:r>
            <a:r>
              <a:rPr lang="en-US" altLang="ja-JP" sz="1400" b="1" dirty="0">
                <a:solidFill>
                  <a:schemeClr val="tx1"/>
                </a:solidFill>
                <a:latin typeface="游ゴシック" panose="020B0400000000000000" pitchFamily="50" charset="-128"/>
                <a:ea typeface="游ゴシック" panose="020B0400000000000000" pitchFamily="50" charset="-128"/>
              </a:rPr>
              <a:t>】</a:t>
            </a:r>
          </a:p>
          <a:p>
            <a:pPr>
              <a:lnSpc>
                <a:spcPct val="110000"/>
              </a:lnSpc>
            </a:pPr>
            <a:r>
              <a:rPr lang="ja-JP" altLang="en-US" sz="1400" dirty="0">
                <a:solidFill>
                  <a:schemeClr val="tx1"/>
                </a:solidFill>
                <a:latin typeface="游ゴシック" panose="020B0400000000000000" pitchFamily="50" charset="-128"/>
                <a:ea typeface="游ゴシック" panose="020B0400000000000000" pitchFamily="50" charset="-128"/>
              </a:rPr>
              <a:t>　・農業経営に必要な資質・能力を身につけさせるための研修を行うことができ、</a:t>
            </a:r>
            <a:endParaRPr lang="en-US" altLang="ja-JP" sz="1400" dirty="0">
              <a:solidFill>
                <a:schemeClr val="tx1"/>
              </a:solidFill>
              <a:latin typeface="游ゴシック" panose="020B0400000000000000" pitchFamily="50" charset="-128"/>
              <a:ea typeface="游ゴシック" panose="020B0400000000000000" pitchFamily="50" charset="-128"/>
            </a:endParaRPr>
          </a:p>
          <a:p>
            <a:pPr>
              <a:lnSpc>
                <a:spcPct val="110000"/>
              </a:lnSpc>
            </a:pPr>
            <a:r>
              <a:rPr lang="ja-JP" altLang="en-US" sz="1400" dirty="0">
                <a:solidFill>
                  <a:schemeClr val="tx1"/>
                </a:solidFill>
                <a:latin typeface="游ゴシック" panose="020B0400000000000000" pitchFamily="50" charset="-128"/>
                <a:ea typeface="游ゴシック" panose="020B0400000000000000" pitchFamily="50" charset="-128"/>
              </a:rPr>
              <a:t>　　派遣研修生を労働災害補償保険に加入させること</a:t>
            </a:r>
            <a:endParaRPr lang="en-US" altLang="ja-JP" sz="1400" dirty="0">
              <a:solidFill>
                <a:schemeClr val="tx1"/>
              </a:solidFill>
              <a:latin typeface="游ゴシック" panose="020B0400000000000000" pitchFamily="50" charset="-128"/>
              <a:ea typeface="游ゴシック" panose="020B0400000000000000" pitchFamily="50" charset="-128"/>
            </a:endParaRPr>
          </a:p>
        </p:txBody>
      </p:sp>
      <p:sp>
        <p:nvSpPr>
          <p:cNvPr id="24" name="角丸四角形 23"/>
          <p:cNvSpPr/>
          <p:nvPr/>
        </p:nvSpPr>
        <p:spPr>
          <a:xfrm>
            <a:off x="188639" y="4031325"/>
            <a:ext cx="3420429" cy="330512"/>
          </a:xfrm>
          <a:prstGeom prst="roundRect">
            <a:avLst/>
          </a:prstGeom>
          <a:solidFill>
            <a:srgbClr val="007FD6"/>
          </a:solidFill>
          <a:ln>
            <a:noFill/>
          </a:ln>
        </p:spPr>
        <p:style>
          <a:lnRef idx="2">
            <a:schemeClr val="accent1">
              <a:shade val="50000"/>
            </a:schemeClr>
          </a:lnRef>
          <a:fillRef idx="1">
            <a:schemeClr val="accent1"/>
          </a:fillRef>
          <a:effectRef idx="0">
            <a:schemeClr val="accent1"/>
          </a:effectRef>
          <a:fontRef idx="minor">
            <a:schemeClr val="lt1"/>
          </a:fontRef>
        </p:style>
        <p:txBody>
          <a:bodyPr tIns="18000" rtlCol="0" anchor="ctr"/>
          <a:lstStyle/>
          <a:p>
            <a:pPr algn="ctr"/>
            <a:r>
              <a:rPr lang="ja-JP" altLang="en-US" sz="1600" dirty="0">
                <a:latin typeface="HG創英角ｺﾞｼｯｸUB" panose="020B0909000000000000" pitchFamily="49" charset="-128"/>
                <a:ea typeface="HG創英角ｺﾞｼｯｸUB" panose="020B0909000000000000" pitchFamily="49" charset="-128"/>
              </a:rPr>
              <a:t>事業参加に当たっての主な要件</a:t>
            </a:r>
            <a:endParaRPr kumimoji="1" lang="ja-JP" altLang="en-US" sz="1600" dirty="0">
              <a:solidFill>
                <a:schemeClr val="bg1"/>
              </a:solidFill>
              <a:latin typeface="HG創英角ｺﾞｼｯｸUB" panose="020B0909000000000000" pitchFamily="49" charset="-128"/>
              <a:ea typeface="HG創英角ｺﾞｼｯｸUB" panose="020B0909000000000000" pitchFamily="49" charset="-128"/>
            </a:endParaRPr>
          </a:p>
        </p:txBody>
      </p:sp>
      <p:sp>
        <p:nvSpPr>
          <p:cNvPr id="26" name="正方形/長方形 25"/>
          <p:cNvSpPr/>
          <p:nvPr/>
        </p:nvSpPr>
        <p:spPr>
          <a:xfrm>
            <a:off x="116632" y="8350046"/>
            <a:ext cx="6637436" cy="777136"/>
          </a:xfrm>
          <a:prstGeom prst="rect">
            <a:avLst/>
          </a:prstGeom>
        </p:spPr>
        <p:txBody>
          <a:bodyPr wrap="square">
            <a:spAutoFit/>
          </a:bodyPr>
          <a:lstStyle/>
          <a:p>
            <a:pPr>
              <a:spcAft>
                <a:spcPts val="300"/>
              </a:spcAft>
            </a:pPr>
            <a:r>
              <a:rPr lang="ja-JP" altLang="en-US" sz="1400" dirty="0">
                <a:latin typeface="游ゴシック" panose="020B0400000000000000" pitchFamily="50" charset="-128"/>
                <a:ea typeface="游ゴシック" panose="020B0400000000000000" pitchFamily="50" charset="-128"/>
              </a:rPr>
              <a:t>◆ </a:t>
            </a:r>
            <a:r>
              <a:rPr lang="ja-JP" altLang="en-US" sz="1400" u="sng" dirty="0">
                <a:latin typeface="游ゴシック" panose="020B0400000000000000" pitchFamily="50" charset="-128"/>
                <a:ea typeface="游ゴシック" panose="020B0400000000000000" pitchFamily="50" charset="-128"/>
              </a:rPr>
              <a:t>詳細は</a:t>
            </a:r>
            <a:r>
              <a:rPr lang="ja-JP" altLang="en-US" sz="1400" b="1" u="sng" dirty="0">
                <a:latin typeface="游ゴシック" panose="020B0400000000000000" pitchFamily="50" charset="-128"/>
                <a:ea typeface="游ゴシック" panose="020B0400000000000000" pitchFamily="50" charset="-128"/>
              </a:rPr>
              <a:t>都道府県農業会議等へお問い合わせ</a:t>
            </a:r>
            <a:r>
              <a:rPr lang="ja-JP" altLang="en-US" sz="1400" dirty="0">
                <a:latin typeface="游ゴシック" panose="020B0400000000000000" pitchFamily="50" charset="-128"/>
                <a:ea typeface="游ゴシック" panose="020B0400000000000000" pitchFamily="50" charset="-128"/>
              </a:rPr>
              <a:t>ください</a:t>
            </a:r>
            <a:r>
              <a:rPr lang="ja-JP" altLang="en-US" sz="1400" b="1" dirty="0">
                <a:latin typeface="游ゴシック" panose="020B0400000000000000" pitchFamily="50" charset="-128"/>
                <a:ea typeface="游ゴシック" panose="020B0400000000000000" pitchFamily="50" charset="-128"/>
              </a:rPr>
              <a:t>。</a:t>
            </a:r>
          </a:p>
          <a:p>
            <a:r>
              <a:rPr lang="ja-JP" altLang="en-US" sz="1400" dirty="0">
                <a:latin typeface="游ゴシック" panose="020B0400000000000000" pitchFamily="50" charset="-128"/>
                <a:ea typeface="游ゴシック" panose="020B0400000000000000" pitchFamily="50" charset="-128"/>
              </a:rPr>
              <a:t>　 </a:t>
            </a:r>
            <a:r>
              <a:rPr lang="ja-JP" altLang="en-US" sz="1200" dirty="0">
                <a:latin typeface="游ゴシック" panose="020B0400000000000000" pitchFamily="50" charset="-128"/>
                <a:ea typeface="游ゴシック" panose="020B0400000000000000" pitchFamily="50" charset="-128"/>
              </a:rPr>
              <a:t>都道府県農業会議等の連絡先、募集要領・申請様式等は雇用就農資金</a:t>
            </a:r>
            <a:r>
              <a:rPr lang="en-US" altLang="ja-JP" sz="1200" dirty="0">
                <a:latin typeface="游ゴシック" panose="020B0400000000000000" pitchFamily="50" charset="-128"/>
                <a:ea typeface="游ゴシック" panose="020B0400000000000000" pitchFamily="50" charset="-128"/>
              </a:rPr>
              <a:t>HP</a:t>
            </a:r>
            <a:r>
              <a:rPr lang="ja-JP" altLang="en-US" sz="1200" dirty="0">
                <a:latin typeface="游ゴシック" panose="020B0400000000000000" pitchFamily="50" charset="-128"/>
                <a:ea typeface="游ゴシック" panose="020B0400000000000000" pitchFamily="50" charset="-128"/>
              </a:rPr>
              <a:t>でご確認ください。</a:t>
            </a:r>
            <a:endParaRPr lang="en-US" altLang="ja-JP" sz="1400" dirty="0">
              <a:latin typeface="游ゴシック" panose="020B0400000000000000" pitchFamily="50" charset="-128"/>
              <a:ea typeface="游ゴシック" panose="020B0400000000000000" pitchFamily="50" charset="-128"/>
            </a:endParaRPr>
          </a:p>
          <a:p>
            <a:r>
              <a:rPr lang="ja-JP" altLang="en-US" sz="1400" dirty="0">
                <a:latin typeface="游ゴシック" panose="020B0400000000000000" pitchFamily="50" charset="-128"/>
                <a:ea typeface="游ゴシック" panose="020B0400000000000000" pitchFamily="50" charset="-128"/>
              </a:rPr>
              <a:t>　</a:t>
            </a:r>
            <a:r>
              <a:rPr lang="en-US" altLang="ja-JP" sz="1400" u="sng" dirty="0">
                <a:latin typeface="游ゴシック" panose="020B0400000000000000" pitchFamily="50" charset="-128"/>
                <a:ea typeface="游ゴシック" panose="020B0400000000000000" pitchFamily="50" charset="-128"/>
                <a:hlinkClick r:id="rId2"/>
              </a:rPr>
              <a:t>(https://www.be-farmer.jp/farmer/employment_fund/next)</a:t>
            </a:r>
            <a:endParaRPr lang="ja-JP" altLang="en-US" sz="1400" u="sng" dirty="0">
              <a:latin typeface="游ゴシック" panose="020B0400000000000000" pitchFamily="50" charset="-128"/>
              <a:ea typeface="游ゴシック" panose="020B0400000000000000" pitchFamily="50" charset="-128"/>
            </a:endParaRPr>
          </a:p>
        </p:txBody>
      </p:sp>
      <p:sp>
        <p:nvSpPr>
          <p:cNvPr id="12" name="角丸四角形 19">
            <a:extLst>
              <a:ext uri="{FF2B5EF4-FFF2-40B4-BE49-F238E27FC236}">
                <a16:creationId xmlns:a16="http://schemas.microsoft.com/office/drawing/2014/main" id="{A2461345-DC6E-4390-A4B7-7AFB576E2E43}"/>
              </a:ext>
            </a:extLst>
          </p:cNvPr>
          <p:cNvSpPr/>
          <p:nvPr/>
        </p:nvSpPr>
        <p:spPr>
          <a:xfrm>
            <a:off x="3693429" y="4287116"/>
            <a:ext cx="2977629" cy="293789"/>
          </a:xfrm>
          <a:prstGeom prst="roundRect">
            <a:avLst>
              <a:gd name="adj" fmla="val 0"/>
            </a:avLst>
          </a:prstGeom>
          <a:solidFill>
            <a:srgbClr val="FFFF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36000" rtlCol="0" anchor="ctr"/>
          <a:lstStyle/>
          <a:p>
            <a:pPr algn="ctr"/>
            <a:r>
              <a:rPr lang="ja-JP" altLang="en-US" sz="1200" b="1" dirty="0">
                <a:solidFill>
                  <a:schemeClr val="tx1"/>
                </a:solidFill>
                <a:latin typeface="游ゴシック" panose="020B0400000000000000" pitchFamily="50" charset="-128"/>
                <a:ea typeface="游ゴシック" panose="020B0400000000000000" pitchFamily="50" charset="-128"/>
              </a:rPr>
              <a:t>必ず募集要領で詳細をご確認ください！</a:t>
            </a:r>
            <a:endParaRPr lang="en-US" altLang="ja-JP" sz="12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232528591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1865</TotalTime>
  <Words>628</Words>
  <Application>Microsoft Office PowerPoint</Application>
  <PresentationFormat>画面に合わせる (4:3)</PresentationFormat>
  <Paragraphs>49</Paragraphs>
  <Slides>2</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HGP創英角ﾎﾟｯﾌﾟ体</vt:lpstr>
      <vt:lpstr>HGS創英角ﾎﾟｯﾌﾟ体</vt:lpstr>
      <vt:lpstr>HG創英角ｺﾞｼｯｸUB</vt:lpstr>
      <vt:lpstr>游ゴシック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就農32</dc:creator>
  <cp:lastModifiedBy>古野 明日香</cp:lastModifiedBy>
  <cp:revision>111</cp:revision>
  <cp:lastPrinted>2024-02-01T01:47:34Z</cp:lastPrinted>
  <dcterms:created xsi:type="dcterms:W3CDTF">2013-11-08T00:31:27Z</dcterms:created>
  <dcterms:modified xsi:type="dcterms:W3CDTF">2024-06-10T08:31:10Z</dcterms:modified>
</cp:coreProperties>
</file>